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65" r:id="rId4"/>
    <p:sldId id="266" r:id="rId5"/>
    <p:sldId id="267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Р" initials="Н" lastIdx="1" clrIdx="0">
    <p:extLst>
      <p:ext uri="{19B8F6BF-5375-455C-9EA6-DF929625EA0E}">
        <p15:presenceInfo xmlns="" xmlns:p15="http://schemas.microsoft.com/office/powerpoint/2012/main" userId="НР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C0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 snapToGrid="0">
      <p:cViewPr varScale="1">
        <p:scale>
          <a:sx n="68" d="100"/>
          <a:sy n="68" d="100"/>
        </p:scale>
        <p:origin x="-2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7T03:06:07.250" idx="1">
    <p:pos x="10" y="10"/>
    <p:text/>
    <p:extLst>
      <p:ext uri="{C676402C-5697-4E1C-873F-D02D1690AC5C}">
        <p15:threadingInfo xmlns=""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85154-4E0E-4382-8EE1-5A4339F2AE72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8DC77-2F53-484D-BBE5-2E0D567F85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6596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8DC77-2F53-484D-BBE5-2E0D567F85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1360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8DC77-2F53-484D-BBE5-2E0D567F85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6678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8DC77-2F53-484D-BBE5-2E0D567F853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9194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D32B-758B-4A6D-A71F-A6855AFACE92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5872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D950F-459A-42E0-B9EB-F46D85DC10DE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418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D584-CD70-43AF-83AA-B91EA929B805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301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D479-D9F9-430C-B6C7-FC340844D2D8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37957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1C69-D167-45DB-BA3C-CB8EF98F486E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2721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A4D7E-7224-4D8A-A88B-8278C9EB13C4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599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6B7FF-80A4-4763-B9F7-626D106A18B2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2136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82A-5DA9-4929-8FCA-99BD61A9E8E1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814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33B3-DFAB-49F1-B4FF-171C62334A4D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102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7D00-08C9-4611-BD08-8EC5B49259DA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568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2F9A-B526-4C90-9D10-13684FE51129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243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F59C2-B128-4046-9506-7AD48263BD58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629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CEC8D-12CF-4DAF-8D82-B591387182EB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681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1309A-DD4A-4D12-A9EA-0D667C48B18E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40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0BC56-43B1-4296-BD74-ABAF5CE05D55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56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B3E0A-9A72-44F4-9A5F-D8B2D6E69FA1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493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04A99-A160-4AF8-A69E-541CB1F368F2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132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E581D-7A49-4682-9DBF-C858CD6A93C3}" type="datetime1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66D8F-ADA7-4788-AECC-C3CAF8DF92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918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microsoft.com/office/2007/relationships/media" Target="../media/media1.mp3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2.jpe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microsoft.com/office/2007/relationships/media" Target="../media/media2.mp3"/><Relationship Id="rId3" Type="http://schemas.openxmlformats.org/officeDocument/2006/relationships/image" Target="../media/image2.jpeg"/><Relationship Id="rId7" Type="http://schemas.openxmlformats.org/officeDocument/2006/relationships/image" Target="../media/image7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0.png"/><Relationship Id="rId5" Type="http://schemas.openxmlformats.org/officeDocument/2006/relationships/image" Target="../media/image5.gif"/><Relationship Id="rId10" Type="http://schemas.openxmlformats.org/officeDocument/2006/relationships/image" Target="../media/image9.png"/><Relationship Id="rId4" Type="http://schemas.openxmlformats.org/officeDocument/2006/relationships/image" Target="../media/image4.gif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microsoft.com/office/2007/relationships/media" Target="../media/media3.mp3"/><Relationship Id="rId3" Type="http://schemas.openxmlformats.org/officeDocument/2006/relationships/image" Target="../media/image2.jpeg"/><Relationship Id="rId7" Type="http://schemas.openxmlformats.org/officeDocument/2006/relationships/image" Target="../media/image7.gi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3.mp3"/><Relationship Id="rId6" Type="http://schemas.openxmlformats.org/officeDocument/2006/relationships/image" Target="../media/image6.gif"/><Relationship Id="rId11" Type="http://schemas.openxmlformats.org/officeDocument/2006/relationships/image" Target="../media/image10.png"/><Relationship Id="rId5" Type="http://schemas.openxmlformats.org/officeDocument/2006/relationships/image" Target="../media/image5.gif"/><Relationship Id="rId1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image" Target="../media/image4.gif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gif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4.mp3"/><Relationship Id="rId6" Type="http://schemas.openxmlformats.org/officeDocument/2006/relationships/image" Target="../media/image5.gif"/><Relationship Id="rId11" Type="http://schemas.openxmlformats.org/officeDocument/2006/relationships/image" Target="../media/image9.png"/><Relationship Id="rId5" Type="http://schemas.openxmlformats.org/officeDocument/2006/relationships/image" Target="../media/image4.gif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14.gif"/><Relationship Id="rId14" Type="http://schemas.microsoft.com/office/2007/relationships/media" Target="../media/media4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gif"/><Relationship Id="rId7" Type="http://schemas.openxmlformats.org/officeDocument/2006/relationships/image" Target="../media/image1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846"/>
          <a:stretch/>
        </p:blipFill>
        <p:spPr bwMode="auto">
          <a:xfrm>
            <a:off x="-1356" y="0"/>
            <a:ext cx="12293186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5588" y="604911"/>
            <a:ext cx="1093059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FF0000"/>
                </a:solidFill>
                <a:latin typeface="Book Antiqua" panose="02040602050305030304" pitchFamily="18" charset="0"/>
                <a:cs typeface="Angsana New" panose="02020603050405020304" pitchFamily="18" charset="-34"/>
              </a:rPr>
              <a:t>Дидактическая игра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Book Antiqua" panose="02040602050305030304" pitchFamily="18" charset="0"/>
                <a:cs typeface="Angsana New" panose="02020603050405020304" pitchFamily="18" charset="-34"/>
              </a:rPr>
              <a:t>«Музыкальные цветы»</a:t>
            </a:r>
          </a:p>
          <a:p>
            <a:pPr algn="just"/>
            <a:r>
              <a:rPr lang="ru-RU" sz="2000" b="1" u="sng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Цель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: Развивать слуховое восприятие, умение слушать и сравнивать музыку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различного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характера (веселую, плясовую и спокойную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колыбельную) Развивать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музыкальную память, представления о различном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 характере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музыки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.</a:t>
            </a:r>
          </a:p>
          <a:p>
            <a:pPr algn="just"/>
            <a:endParaRPr lang="ru-RU" sz="2000" b="1" dirty="0" smtClean="0">
              <a:solidFill>
                <a:schemeClr val="bg1"/>
              </a:solidFill>
              <a:latin typeface="Book Antiqua" panose="02040602050305030304" pitchFamily="18" charset="0"/>
              <a:cs typeface="Raavi" panose="020B0502040204020203" pitchFamily="34" charset="0"/>
            </a:endParaRPr>
          </a:p>
          <a:p>
            <a:pPr algn="just"/>
            <a:r>
              <a:rPr lang="ru-RU" sz="2000" b="1" u="sng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Ход игры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: Звучит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музыка (нажмите символ «микрофон»), 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Raavi" panose="020B0502040204020203" pitchFamily="34" charset="0"/>
              </a:rPr>
              <a:t>дети слушают, определяют характер музыкального произведения. Нажимают на соответствующее изображение. Если ответ правильный, цветок начинает качаться.</a:t>
            </a:r>
            <a:endParaRPr lang="ru-RU" b="1" dirty="0">
              <a:solidFill>
                <a:schemeClr val="bg1"/>
              </a:solidFill>
              <a:latin typeface="Book Antiqua" panose="02040602050305030304" pitchFamily="18" charset="0"/>
              <a:cs typeface="Raav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32980" y="4680083"/>
            <a:ext cx="2536516" cy="21779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67540" y="5894457"/>
            <a:ext cx="1954381" cy="707886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Book Antiqua" panose="02040602050305030304" pitchFamily="18" charset="0"/>
              </a:rPr>
              <a:t>Играть</a:t>
            </a:r>
            <a:endParaRPr lang="ru-RU" sz="4000" b="1" dirty="0">
              <a:solidFill>
                <a:srgbClr val="006600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74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4182"/>
          <a:stretch/>
        </p:blipFill>
        <p:spPr bwMode="auto">
          <a:xfrm>
            <a:off x="3350678" y="1785717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794" y="2380654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520657" y="6214397"/>
            <a:ext cx="671342" cy="64360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881481" y="317608"/>
            <a:ext cx="4148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006600"/>
                </a:solidFill>
              </a:rPr>
              <a:t>А.Гречанинов</a:t>
            </a:r>
            <a:r>
              <a:rPr lang="ru-RU" dirty="0">
                <a:solidFill>
                  <a:srgbClr val="006600"/>
                </a:solidFill>
              </a:rPr>
              <a:t> - Грустная песенка</a:t>
            </a:r>
          </a:p>
        </p:txBody>
      </p:sp>
      <p:pic>
        <p:nvPicPr>
          <p:cNvPr id="3" name="А.Гречанинов - Грустная песенка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23737" y="5101174"/>
            <a:ext cx="1534043" cy="1534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1939" y="-269274"/>
            <a:ext cx="2538778" cy="25352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0546855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25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39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4182"/>
          <a:stretch/>
        </p:blipFill>
        <p:spPr bwMode="auto">
          <a:xfrm>
            <a:off x="3523558" y="1885136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970" y="2292553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520656" y="6214396"/>
            <a:ext cx="647735" cy="66484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90619" y="436724"/>
            <a:ext cx="2553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rgbClr val="006600"/>
                </a:solidFill>
              </a:rPr>
              <a:t>Жилинский</a:t>
            </a:r>
            <a:r>
              <a:rPr lang="ru-RU" dirty="0">
                <a:solidFill>
                  <a:srgbClr val="006600"/>
                </a:solidFill>
              </a:rPr>
              <a:t> - Полька</a:t>
            </a:r>
          </a:p>
        </p:txBody>
      </p:sp>
      <p:pic>
        <p:nvPicPr>
          <p:cNvPr id="5" name="Жилинский - Полька (www.hotplayer.ru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48989" y="5344151"/>
            <a:ext cx="1333099" cy="13330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63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1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10" y="-23804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4182"/>
          <a:stretch/>
        </p:blipFill>
        <p:spPr bwMode="auto">
          <a:xfrm>
            <a:off x="3354070" y="1858877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366" y="2542562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520656" y="6214396"/>
            <a:ext cx="672011" cy="650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136310" y="341412"/>
            <a:ext cx="2815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6600"/>
                </a:solidFill>
              </a:rPr>
              <a:t>М. Глинка - Жаворонок</a:t>
            </a:r>
          </a:p>
        </p:txBody>
      </p:sp>
      <p:pic>
        <p:nvPicPr>
          <p:cNvPr id="4" name="М. Глинка - Жаворонок_(Audio-VK4.ru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6874" y="5299715"/>
            <a:ext cx="1239998" cy="12399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5" cstate="print"/>
          <a:srcRect t="9991" b="45991"/>
          <a:stretch/>
        </p:blipFill>
        <p:spPr>
          <a:xfrm>
            <a:off x="482235" y="716553"/>
            <a:ext cx="2639144" cy="11600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22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0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2705" cy="68579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568379" y="4867126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34" y="5441538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mg2.freepng.ru/20180622/fzk/kisspng-flower-smiley-rafflesia-drawing-clip-art-5b2d001b1e1b26.636161361529675803123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4182"/>
          <a:stretch/>
        </p:blipFill>
        <p:spPr bwMode="auto">
          <a:xfrm>
            <a:off x="3443213" y="1874028"/>
            <a:ext cx="2381107" cy="30926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sun3-10.userapi.com/NpeuFiyK0kG_C7xpvTIUT62HdQ3EOt-ZlZ8Haw/aSu4CAto6Ws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366" y="2542562"/>
            <a:ext cx="2527546" cy="4114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clip.cookdiary.net/sites/default/files/wallpaper/daisy-clipart/412453/daisy-clipart-animated-412453-6618516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9" y="2267115"/>
            <a:ext cx="3131682" cy="4130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.pinimg.com/236x/72/d4/80/72d4806aed08d833c5cd7ca7c7ff0738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3" t="12843" r="10037"/>
          <a:stretch/>
        </p:blipFill>
        <p:spPr bwMode="auto">
          <a:xfrm>
            <a:off x="8480531" y="1296538"/>
            <a:ext cx="3655789" cy="271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394830" y="6214396"/>
            <a:ext cx="785365" cy="64360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360240" y="252058"/>
            <a:ext cx="3671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6600"/>
                </a:solidFill>
              </a:rPr>
              <a:t>Раймонд </a:t>
            </a:r>
            <a:r>
              <a:rPr lang="ru-RU" dirty="0" err="1">
                <a:solidFill>
                  <a:srgbClr val="006600"/>
                </a:solidFill>
              </a:rPr>
              <a:t>Паулс</a:t>
            </a:r>
            <a:r>
              <a:rPr lang="ru-RU" dirty="0">
                <a:solidFill>
                  <a:srgbClr val="006600"/>
                </a:solidFill>
              </a:rPr>
              <a:t> - Колыбельная</a:t>
            </a:r>
          </a:p>
        </p:txBody>
      </p:sp>
      <p:pic>
        <p:nvPicPr>
          <p:cNvPr id="4" name="Раймонд Паулс - Колыбельная (minus) +0 semiton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14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357309" y="5222453"/>
            <a:ext cx="1296743" cy="12967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092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2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me/wallpaper/06-01-2018/1920x1080/vektornaya-grafika-priroda--nature-lug-l-12895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08" y="-109183"/>
            <a:ext cx="12222705" cy="6967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985790/10bc1fc7-e0eb-4bb1-9314-788daa8c53f9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044">
            <a:off x="4375643" y="4822020"/>
            <a:ext cx="936325" cy="917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1537"/>
            <a:ext cx="6147582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www.wiki.vladimir.i-edu.ru/images/1/12/Cveta-14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82" y="5441537"/>
            <a:ext cx="6044417" cy="1416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gifer.com/2mz5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483" flipH="1">
            <a:off x="8536330" y="5043087"/>
            <a:ext cx="1831487" cy="12099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a1.narvii.com/6945/b25be97e3372b5f5bf16140a357a4f22298ca7cbr1-404-343_hq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5961">
            <a:off x="2731473" y="5303040"/>
            <a:ext cx="957105" cy="812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109">
            <a:off x="265540" y="24609"/>
            <a:ext cx="1732495" cy="17368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6D8F-ADA7-4788-AECC-C3CAF8DF92B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9018" y="377721"/>
            <a:ext cx="57855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008000"/>
                </a:solidFill>
                <a:latin typeface="Segoe Script" panose="020B0504020000000003" pitchFamily="34" charset="0"/>
              </a:rPr>
              <a:t>Молодец!</a:t>
            </a:r>
            <a:endParaRPr lang="ru-RU" sz="8800" b="1" dirty="0">
              <a:solidFill>
                <a:srgbClr val="008000"/>
              </a:solidFill>
              <a:latin typeface="Segoe Script" panose="020B05040200000000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57400" y="1900073"/>
            <a:ext cx="3246488" cy="27875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821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295</TotalTime>
  <Words>97</Words>
  <Application>Microsoft Office PowerPoint</Application>
  <PresentationFormat>Произвольный</PresentationFormat>
  <Paragraphs>20</Paragraphs>
  <Slides>6</Slides>
  <Notes>3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Damask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НР</dc:creator>
  <cp:lastModifiedBy>МДОУ-196</cp:lastModifiedBy>
  <cp:revision>30</cp:revision>
  <dcterms:created xsi:type="dcterms:W3CDTF">2020-04-16T18:47:33Z</dcterms:created>
  <dcterms:modified xsi:type="dcterms:W3CDTF">2020-04-23T12:50:41Z</dcterms:modified>
</cp:coreProperties>
</file>