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Default Extension="gif" ContentType="image/gi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8"/>
  </p:notesMasterIdLst>
  <p:sldIdLst>
    <p:sldId id="256" r:id="rId2"/>
    <p:sldId id="257" r:id="rId3"/>
    <p:sldId id="265" r:id="rId4"/>
    <p:sldId id="266" r:id="rId5"/>
    <p:sldId id="267" r:id="rId6"/>
    <p:sldId id="264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НР" initials="Н" lastIdx="1" clrIdx="0">
    <p:extLst>
      <p:ext uri="{19B8F6BF-5375-455C-9EA6-DF929625EA0E}">
        <p15:presenceInfo xmlns="" xmlns:p15="http://schemas.microsoft.com/office/powerpoint/2012/main" userId="НР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C0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6600"/>
    <a:srgbClr val="008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03" autoAdjust="0"/>
    <p:restoredTop sz="94660"/>
  </p:normalViewPr>
  <p:slideViewPr>
    <p:cSldViewPr snapToGrid="0">
      <p:cViewPr varScale="1">
        <p:scale>
          <a:sx n="68" d="100"/>
          <a:sy n="68" d="100"/>
        </p:scale>
        <p:origin x="-22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4-17T03:06:07.250" idx="1">
    <p:pos x="10" y="10"/>
    <p:text/>
    <p:extLst>
      <p:ext uri="{C676402C-5697-4E1C-873F-D02D1690AC5C}">
        <p15:threadingInfo xmlns="" xmlns:p15="http://schemas.microsoft.com/office/powerpoint/2012/main" timeZoneBias="-30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185154-4E0E-4382-8EE1-5A4339F2AE72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8DC77-2F53-484D-BBE5-2E0D567F85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16596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8DC77-2F53-484D-BBE5-2E0D567F8531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01360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8DC77-2F53-484D-BBE5-2E0D567F8531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16678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8DC77-2F53-484D-BBE5-2E0D567F8531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19194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DD32B-758B-4A6D-A71F-A6855AFACE92}" type="datetime1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66D8F-ADA7-4788-AECC-C3CAF8DF92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15872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D950F-459A-42E0-B9EB-F46D85DC10DE}" type="datetime1">
              <a:rPr lang="ru-RU" smtClean="0"/>
              <a:pPr/>
              <a:t>23.04.2020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66D8F-ADA7-4788-AECC-C3CAF8DF92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94182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FD584-CD70-43AF-83AA-B91EA929B805}" type="datetime1">
              <a:rPr lang="ru-RU" smtClean="0"/>
              <a:pPr/>
              <a:t>23.04.2020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66D8F-ADA7-4788-AECC-C3CAF8DF92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03012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8D479-D9F9-430C-B6C7-FC340844D2D8}" type="datetime1">
              <a:rPr lang="ru-RU" smtClean="0"/>
              <a:pPr/>
              <a:t>23.04.2020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66D8F-ADA7-4788-AECC-C3CAF8DF92B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41379573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A1C69-D167-45DB-BA3C-CB8EF98F486E}" type="datetime1">
              <a:rPr lang="ru-RU" smtClean="0"/>
              <a:pPr/>
              <a:t>23.04.2020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66D8F-ADA7-4788-AECC-C3CAF8DF92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427210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A4D7E-7224-4D8A-A88B-8278C9EB13C4}" type="datetime1">
              <a:rPr lang="ru-RU" smtClean="0"/>
              <a:pPr/>
              <a:t>23.04.2020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66D8F-ADA7-4788-AECC-C3CAF8DF92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47599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6B7FF-80A4-4763-B9F7-626D106A18B2}" type="datetime1">
              <a:rPr lang="ru-RU" smtClean="0"/>
              <a:pPr/>
              <a:t>23.04.2020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66D8F-ADA7-4788-AECC-C3CAF8DF92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021364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8F82A-5DA9-4929-8FCA-99BD61A9E8E1}" type="datetime1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66D8F-ADA7-4788-AECC-C3CAF8DF92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38145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733B3-DFAB-49F1-B4FF-171C62334A4D}" type="datetime1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66D8F-ADA7-4788-AECC-C3CAF8DF92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5102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D7D00-08C9-4611-BD08-8EC5B49259DA}" type="datetime1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66D8F-ADA7-4788-AECC-C3CAF8DF92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75682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D2F9A-B526-4C90-9D10-13684FE51129}" type="datetime1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66D8F-ADA7-4788-AECC-C3CAF8DF92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32439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F59C2-B128-4046-9506-7AD48263BD58}" type="datetime1">
              <a:rPr lang="ru-RU" smtClean="0"/>
              <a:pPr/>
              <a:t>23.04.2020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66D8F-ADA7-4788-AECC-C3CAF8DF92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26299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CEC8D-12CF-4DAF-8D82-B591387182EB}" type="datetime1">
              <a:rPr lang="ru-RU" smtClean="0"/>
              <a:pPr/>
              <a:t>23.04.2020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66D8F-ADA7-4788-AECC-C3CAF8DF92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16815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1309A-DD4A-4D12-A9EA-0D667C48B18E}" type="datetime1">
              <a:rPr lang="ru-RU" smtClean="0"/>
              <a:pPr/>
              <a:t>23.04.2020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66D8F-ADA7-4788-AECC-C3CAF8DF92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7400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0BC56-43B1-4296-BD74-ABAF5CE05D55}" type="datetime1">
              <a:rPr lang="ru-RU" smtClean="0"/>
              <a:pPr/>
              <a:t>23.04.2020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66D8F-ADA7-4788-AECC-C3CAF8DF92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67565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B3E0A-9A72-44F4-9A5F-D8B2D6E69FA1}" type="datetime1">
              <a:rPr lang="ru-RU" smtClean="0"/>
              <a:pPr/>
              <a:t>23.04.2020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66D8F-ADA7-4788-AECC-C3CAF8DF92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94931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04A99-A160-4AF8-A69E-541CB1F368F2}" type="datetime1">
              <a:rPr lang="ru-RU" smtClean="0"/>
              <a:pPr/>
              <a:t>23.04.2020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66D8F-ADA7-4788-AECC-C3CAF8DF92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31324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E581D-7A49-4682-9DBF-C858CD6A93C3}" type="datetime1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66D8F-ADA7-4788-AECC-C3CAF8DF92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199185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microsoft.com/office/2007/relationships/media" Target="../media/media1.mp3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gif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.mp3"/><Relationship Id="rId6" Type="http://schemas.openxmlformats.org/officeDocument/2006/relationships/image" Target="../media/image5.gif"/><Relationship Id="rId11" Type="http://schemas.openxmlformats.org/officeDocument/2006/relationships/image" Target="../media/image10.png"/><Relationship Id="rId5" Type="http://schemas.openxmlformats.org/officeDocument/2006/relationships/image" Target="../media/image4.gif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2.jpe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microsoft.com/office/2007/relationships/media" Target="../media/media2.mp3"/><Relationship Id="rId3" Type="http://schemas.openxmlformats.org/officeDocument/2006/relationships/image" Target="../media/image2.jpeg"/><Relationship Id="rId7" Type="http://schemas.openxmlformats.org/officeDocument/2006/relationships/image" Target="../media/image7.gif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2.mp3"/><Relationship Id="rId6" Type="http://schemas.openxmlformats.org/officeDocument/2006/relationships/image" Target="../media/image6.gif"/><Relationship Id="rId11" Type="http://schemas.openxmlformats.org/officeDocument/2006/relationships/image" Target="../media/image10.png"/><Relationship Id="rId5" Type="http://schemas.openxmlformats.org/officeDocument/2006/relationships/image" Target="../media/image5.gif"/><Relationship Id="rId10" Type="http://schemas.openxmlformats.org/officeDocument/2006/relationships/image" Target="../media/image9.png"/><Relationship Id="rId4" Type="http://schemas.openxmlformats.org/officeDocument/2006/relationships/image" Target="../media/image4.gif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microsoft.com/office/2007/relationships/media" Target="../media/media3.mp3"/><Relationship Id="rId3" Type="http://schemas.openxmlformats.org/officeDocument/2006/relationships/image" Target="../media/image2.jpeg"/><Relationship Id="rId7" Type="http://schemas.openxmlformats.org/officeDocument/2006/relationships/image" Target="../media/image7.gif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3.mp3"/><Relationship Id="rId6" Type="http://schemas.openxmlformats.org/officeDocument/2006/relationships/image" Target="../media/image6.gif"/><Relationship Id="rId11" Type="http://schemas.openxmlformats.org/officeDocument/2006/relationships/image" Target="../media/image10.png"/><Relationship Id="rId5" Type="http://schemas.openxmlformats.org/officeDocument/2006/relationships/image" Target="../media/image5.gif"/><Relationship Id="rId15" Type="http://schemas.openxmlformats.org/officeDocument/2006/relationships/image" Target="../media/image15.png"/><Relationship Id="rId10" Type="http://schemas.openxmlformats.org/officeDocument/2006/relationships/image" Target="../media/image9.png"/><Relationship Id="rId4" Type="http://schemas.openxmlformats.org/officeDocument/2006/relationships/image" Target="../media/image4.gif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gif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4.mp3"/><Relationship Id="rId6" Type="http://schemas.openxmlformats.org/officeDocument/2006/relationships/image" Target="../media/image5.gif"/><Relationship Id="rId11" Type="http://schemas.openxmlformats.org/officeDocument/2006/relationships/image" Target="../media/image9.png"/><Relationship Id="rId5" Type="http://schemas.openxmlformats.org/officeDocument/2006/relationships/image" Target="../media/image4.gif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14.gif"/><Relationship Id="rId14" Type="http://schemas.microsoft.com/office/2007/relationships/media" Target="../media/media4.mp3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gif"/><Relationship Id="rId7" Type="http://schemas.openxmlformats.org/officeDocument/2006/relationships/image" Target="../media/image14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.artfile.me/wallpaper/06-01-2018/1920x1080/vektornaya-grafika-priroda--nature-lug-l-128956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846"/>
          <a:stretch/>
        </p:blipFill>
        <p:spPr bwMode="auto">
          <a:xfrm>
            <a:off x="-1356" y="0"/>
            <a:ext cx="12293186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45588" y="604911"/>
            <a:ext cx="1093059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800" b="1" dirty="0" smtClean="0">
                <a:solidFill>
                  <a:srgbClr val="FF0000"/>
                </a:solidFill>
                <a:latin typeface="Book Antiqua" panose="02040602050305030304" pitchFamily="18" charset="0"/>
                <a:cs typeface="Angsana New" panose="02020603050405020304" pitchFamily="18" charset="-34"/>
              </a:rPr>
              <a:t>Дидактическая игра</a:t>
            </a:r>
          </a:p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Book Antiqua" panose="02040602050305030304" pitchFamily="18" charset="0"/>
                <a:cs typeface="Angsana New" panose="02020603050405020304" pitchFamily="18" charset="-34"/>
              </a:rPr>
              <a:t>«Музыкальные цветы»</a:t>
            </a:r>
          </a:p>
          <a:p>
            <a:pPr algn="just"/>
            <a:r>
              <a:rPr lang="ru-RU" sz="2000" b="1" u="sng" dirty="0" smtClean="0">
                <a:solidFill>
                  <a:schemeClr val="bg1"/>
                </a:solidFill>
                <a:latin typeface="Book Antiqua" panose="02040602050305030304" pitchFamily="18" charset="0"/>
                <a:cs typeface="Raavi" panose="020B0502040204020203" pitchFamily="34" charset="0"/>
              </a:rPr>
              <a:t>Цель</a:t>
            </a:r>
            <a:r>
              <a:rPr lang="ru-RU" sz="2000" b="1" dirty="0" smtClean="0">
                <a:solidFill>
                  <a:schemeClr val="bg1"/>
                </a:solidFill>
                <a:latin typeface="Book Antiqua" panose="02040602050305030304" pitchFamily="18" charset="0"/>
                <a:cs typeface="Raavi" panose="020B0502040204020203" pitchFamily="34" charset="0"/>
              </a:rPr>
              <a:t>: Развивать слуховое восприятие, умение слушать и сравнивать музыку </a:t>
            </a:r>
            <a:r>
              <a:rPr lang="ru-RU" sz="2000" b="1" dirty="0" smtClean="0">
                <a:solidFill>
                  <a:schemeClr val="bg1"/>
                </a:solidFill>
                <a:latin typeface="Book Antiqua" panose="02040602050305030304" pitchFamily="18" charset="0"/>
                <a:cs typeface="Raavi" panose="020B0502040204020203" pitchFamily="34" charset="0"/>
              </a:rPr>
              <a:t>различного </a:t>
            </a:r>
            <a:r>
              <a:rPr lang="ru-RU" sz="2000" b="1" dirty="0" smtClean="0">
                <a:solidFill>
                  <a:schemeClr val="bg1"/>
                </a:solidFill>
                <a:latin typeface="Book Antiqua" panose="02040602050305030304" pitchFamily="18" charset="0"/>
                <a:cs typeface="Raavi" panose="020B0502040204020203" pitchFamily="34" charset="0"/>
              </a:rPr>
              <a:t>характера (веселую, плясовую и спокойную </a:t>
            </a:r>
            <a:r>
              <a:rPr lang="ru-RU" sz="2000" b="1" dirty="0" smtClean="0">
                <a:solidFill>
                  <a:schemeClr val="bg1"/>
                </a:solidFill>
                <a:latin typeface="Book Antiqua" panose="02040602050305030304" pitchFamily="18" charset="0"/>
                <a:cs typeface="Raavi" panose="020B0502040204020203" pitchFamily="34" charset="0"/>
              </a:rPr>
              <a:t>колыбельную) Развивать </a:t>
            </a:r>
            <a:r>
              <a:rPr lang="ru-RU" sz="2000" b="1" dirty="0" smtClean="0">
                <a:solidFill>
                  <a:schemeClr val="bg1"/>
                </a:solidFill>
                <a:latin typeface="Book Antiqua" panose="02040602050305030304" pitchFamily="18" charset="0"/>
                <a:cs typeface="Raavi" panose="020B0502040204020203" pitchFamily="34" charset="0"/>
              </a:rPr>
              <a:t>музыкальную память, представления о различном </a:t>
            </a:r>
            <a:r>
              <a:rPr lang="ru-RU" sz="2000" b="1" dirty="0" smtClean="0">
                <a:solidFill>
                  <a:schemeClr val="bg1"/>
                </a:solidFill>
                <a:latin typeface="Book Antiqua" panose="02040602050305030304" pitchFamily="18" charset="0"/>
                <a:cs typeface="Raavi" panose="020B0502040204020203" pitchFamily="34" charset="0"/>
              </a:rPr>
              <a:t> характере </a:t>
            </a:r>
            <a:r>
              <a:rPr lang="ru-RU" sz="2000" b="1" dirty="0" smtClean="0">
                <a:solidFill>
                  <a:schemeClr val="bg1"/>
                </a:solidFill>
                <a:latin typeface="Book Antiqua" panose="02040602050305030304" pitchFamily="18" charset="0"/>
                <a:cs typeface="Raavi" panose="020B0502040204020203" pitchFamily="34" charset="0"/>
              </a:rPr>
              <a:t>музыки</a:t>
            </a:r>
            <a:r>
              <a:rPr lang="ru-RU" sz="2000" b="1" dirty="0" smtClean="0">
                <a:solidFill>
                  <a:schemeClr val="bg1"/>
                </a:solidFill>
                <a:latin typeface="Book Antiqua" panose="02040602050305030304" pitchFamily="18" charset="0"/>
                <a:cs typeface="Raavi" panose="020B0502040204020203" pitchFamily="34" charset="0"/>
              </a:rPr>
              <a:t>.</a:t>
            </a:r>
          </a:p>
          <a:p>
            <a:pPr algn="just"/>
            <a:endParaRPr lang="ru-RU" sz="2000" b="1" dirty="0" smtClean="0">
              <a:solidFill>
                <a:schemeClr val="bg1"/>
              </a:solidFill>
              <a:latin typeface="Book Antiqua" panose="02040602050305030304" pitchFamily="18" charset="0"/>
              <a:cs typeface="Raavi" panose="020B0502040204020203" pitchFamily="34" charset="0"/>
            </a:endParaRPr>
          </a:p>
          <a:p>
            <a:pPr algn="just"/>
            <a:r>
              <a:rPr lang="ru-RU" sz="2000" b="1" u="sng" dirty="0" smtClean="0">
                <a:solidFill>
                  <a:schemeClr val="bg1"/>
                </a:solidFill>
                <a:latin typeface="Book Antiqua" panose="02040602050305030304" pitchFamily="18" charset="0"/>
                <a:cs typeface="Raavi" panose="020B0502040204020203" pitchFamily="34" charset="0"/>
              </a:rPr>
              <a:t>Ход игры</a:t>
            </a:r>
            <a:r>
              <a:rPr lang="ru-RU" sz="2000" b="1" dirty="0" smtClean="0">
                <a:solidFill>
                  <a:schemeClr val="bg1"/>
                </a:solidFill>
                <a:latin typeface="Book Antiqua" panose="02040602050305030304" pitchFamily="18" charset="0"/>
                <a:cs typeface="Raavi" panose="020B0502040204020203" pitchFamily="34" charset="0"/>
              </a:rPr>
              <a:t>: Звучит </a:t>
            </a:r>
            <a:r>
              <a:rPr lang="ru-RU" sz="2000" b="1" dirty="0" smtClean="0">
                <a:solidFill>
                  <a:schemeClr val="bg1"/>
                </a:solidFill>
                <a:latin typeface="Book Antiqua" panose="02040602050305030304" pitchFamily="18" charset="0"/>
                <a:cs typeface="Raavi" panose="020B0502040204020203" pitchFamily="34" charset="0"/>
              </a:rPr>
              <a:t>музыка (нажмите символ «микрофон»), </a:t>
            </a:r>
            <a:r>
              <a:rPr lang="ru-RU" sz="2000" b="1" dirty="0" smtClean="0">
                <a:solidFill>
                  <a:schemeClr val="bg1"/>
                </a:solidFill>
                <a:latin typeface="Book Antiqua" panose="02040602050305030304" pitchFamily="18" charset="0"/>
                <a:cs typeface="Raavi" panose="020B0502040204020203" pitchFamily="34" charset="0"/>
              </a:rPr>
              <a:t>дети слушают, определяют характер музыкального произведения. Нажимают на соответствующее изображение. Если ответ правильный, цветок начинает качаться.</a:t>
            </a:r>
            <a:endParaRPr lang="ru-RU" b="1" dirty="0">
              <a:solidFill>
                <a:schemeClr val="bg1"/>
              </a:solidFill>
              <a:latin typeface="Book Antiqua" panose="02040602050305030304" pitchFamily="18" charset="0"/>
              <a:cs typeface="Raavi" panose="020B0502040204020203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32980" y="4680083"/>
            <a:ext cx="2536516" cy="21779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67540" y="5894457"/>
            <a:ext cx="1954381" cy="707886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6600"/>
                </a:solidFill>
                <a:latin typeface="Book Antiqua" panose="02040602050305030304" pitchFamily="18" charset="0"/>
              </a:rPr>
              <a:t>Играть</a:t>
            </a:r>
            <a:endParaRPr lang="ru-RU" sz="4000" b="1" dirty="0">
              <a:solidFill>
                <a:srgbClr val="006600"/>
              </a:solidFill>
              <a:latin typeface="Book Antiqua" panose="02040602050305030304" pitchFamily="18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66D8F-ADA7-4788-AECC-C3CAF8DF92B6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7741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artfile.me/wallpaper/06-01-2018/1920x1080/vektornaya-grafika-priroda--nature-lug-l-12895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2705" cy="68579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vatars.mds.yandex.net/get-pdb/985790/10bc1fc7-e0eb-4bb1-9314-788daa8c53f9/orig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2044">
            <a:off x="4568379" y="4867126"/>
            <a:ext cx="936325" cy="9175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wiki.vladimir.i-edu.ru/images/1/12/Cveta-143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34" y="5441538"/>
            <a:ext cx="6147582" cy="14164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://www.wiki.vladimir.i-edu.ru/images/1/12/Cveta-143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582" y="5441537"/>
            <a:ext cx="6044417" cy="14164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.gifer.com/2mz5.gif"/>
          <p:cNvPicPr>
            <a:picLocks noChangeAspect="1" noChangeArrowheads="1" noCrop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43483" flipH="1">
            <a:off x="8536330" y="5043087"/>
            <a:ext cx="1831487" cy="12099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pa1.narvii.com/6945/b25be97e3372b5f5bf16140a357a4f22298ca7cbr1-404-343_hq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5961">
            <a:off x="2731473" y="5303040"/>
            <a:ext cx="957105" cy="8125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s://img2.freepng.ru/20180622/fzk/kisspng-flower-smiley-rafflesia-drawing-clip-art-5b2d001b1e1b26.6361613615296758031233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182"/>
          <a:stretch/>
        </p:blipFill>
        <p:spPr bwMode="auto">
          <a:xfrm>
            <a:off x="3350678" y="1785717"/>
            <a:ext cx="2381107" cy="30926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s://sun3-10.userapi.com/NpeuFiyK0kG_C7xpvTIUT62HdQ3EOt-ZlZ8Haw/aSu4CAto6Ws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794" y="2380654"/>
            <a:ext cx="2527546" cy="41149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s://clip.cookdiary.net/sites/default/files/wallpaper/daisy-clipart/412453/daisy-clipart-animated-412453-6618516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9" y="2267115"/>
            <a:ext cx="3131682" cy="41308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s://i.pinimg.com/236x/72/d4/80/72d4806aed08d833c5cd7ca7c7ff0738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093" t="12843" r="10037"/>
          <a:stretch/>
        </p:blipFill>
        <p:spPr bwMode="auto">
          <a:xfrm>
            <a:off x="8480531" y="1296538"/>
            <a:ext cx="3655789" cy="2715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11520657" y="6214397"/>
            <a:ext cx="671342" cy="64360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66D8F-ADA7-4788-AECC-C3CAF8DF92B6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7881481" y="317608"/>
            <a:ext cx="4148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rgbClr val="006600"/>
                </a:solidFill>
              </a:rPr>
              <a:t>А.Гречанинов</a:t>
            </a:r>
            <a:r>
              <a:rPr lang="ru-RU" dirty="0">
                <a:solidFill>
                  <a:srgbClr val="006600"/>
                </a:solidFill>
              </a:rPr>
              <a:t> - Грустная песенка</a:t>
            </a:r>
          </a:p>
        </p:txBody>
      </p:sp>
      <p:pic>
        <p:nvPicPr>
          <p:cNvPr id="3" name="А.Гречанинов - Грустная песенка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1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123737" y="5101174"/>
            <a:ext cx="1534043" cy="15340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1939" y="-269274"/>
            <a:ext cx="2538778" cy="25352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10546855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1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7" dur="1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25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artfile.me/wallpaper/06-01-2018/1920x1080/vektornaya-grafika-priroda--nature-lug-l-12895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39"/>
            <a:ext cx="12222705" cy="68579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vatars.mds.yandex.net/get-pdb/985790/10bc1fc7-e0eb-4bb1-9314-788daa8c53f9/orig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2044">
            <a:off x="4568379" y="4867126"/>
            <a:ext cx="936325" cy="9175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wiki.vladimir.i-edu.ru/images/1/12/Cveta-143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34" y="5441538"/>
            <a:ext cx="6147582" cy="14164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://www.wiki.vladimir.i-edu.ru/images/1/12/Cveta-143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582" y="5441537"/>
            <a:ext cx="6044417" cy="14164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.gifer.com/2mz5.gif"/>
          <p:cNvPicPr>
            <a:picLocks noChangeAspect="1" noChangeArrowheads="1" noCrop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43483" flipH="1">
            <a:off x="8536330" y="5043087"/>
            <a:ext cx="1831487" cy="12099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pa1.narvii.com/6945/b25be97e3372b5f5bf16140a357a4f22298ca7cbr1-404-343_hq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5961">
            <a:off x="2731473" y="5303040"/>
            <a:ext cx="957105" cy="8125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sunveter.ru/uploads/posts/2018-10/1539801404_sun101.gif"/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2109">
            <a:off x="265540" y="24609"/>
            <a:ext cx="1732495" cy="17368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s://img2.freepng.ru/20180622/fzk/kisspng-flower-smiley-rafflesia-drawing-clip-art-5b2d001b1e1b26.6361613615296758031233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182"/>
          <a:stretch/>
        </p:blipFill>
        <p:spPr bwMode="auto">
          <a:xfrm>
            <a:off x="3523558" y="1885136"/>
            <a:ext cx="2381107" cy="30926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s://sun3-10.userapi.com/NpeuFiyK0kG_C7xpvTIUT62HdQ3EOt-ZlZ8Haw/aSu4CAto6Ws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970" y="2292553"/>
            <a:ext cx="2527546" cy="41149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s://clip.cookdiary.net/sites/default/files/wallpaper/daisy-clipart/412453/daisy-clipart-animated-412453-6618516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9" y="2267115"/>
            <a:ext cx="3131682" cy="41308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s://i.pinimg.com/236x/72/d4/80/72d4806aed08d833c5cd7ca7c7ff0738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093" t="12843" r="10037"/>
          <a:stretch/>
        </p:blipFill>
        <p:spPr bwMode="auto">
          <a:xfrm>
            <a:off x="8480531" y="1296538"/>
            <a:ext cx="3655789" cy="2715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11520656" y="6214396"/>
            <a:ext cx="647735" cy="66484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66D8F-ADA7-4788-AECC-C3CAF8DF92B6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9290619" y="436724"/>
            <a:ext cx="2553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>
                <a:solidFill>
                  <a:srgbClr val="006600"/>
                </a:solidFill>
              </a:rPr>
              <a:t>Жилинский</a:t>
            </a:r>
            <a:r>
              <a:rPr lang="ru-RU" dirty="0">
                <a:solidFill>
                  <a:srgbClr val="006600"/>
                </a:solidFill>
              </a:rPr>
              <a:t> - Полька</a:t>
            </a:r>
          </a:p>
        </p:txBody>
      </p:sp>
      <p:pic>
        <p:nvPicPr>
          <p:cNvPr id="5" name="Жилинский - Полька (www.hotplayer.ru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1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148989" y="5344151"/>
            <a:ext cx="1333099" cy="13330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863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12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artfile.me/wallpaper/06-01-2018/1920x1080/vektornaya-grafika-priroda--nature-lug-l-12895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10" y="-23804"/>
            <a:ext cx="12222705" cy="68579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vatars.mds.yandex.net/get-pdb/985790/10bc1fc7-e0eb-4bb1-9314-788daa8c53f9/orig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2044">
            <a:off x="4568379" y="4867126"/>
            <a:ext cx="936325" cy="9175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wiki.vladimir.i-edu.ru/images/1/12/Cveta-143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34" y="5441538"/>
            <a:ext cx="6147582" cy="14164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://www.wiki.vladimir.i-edu.ru/images/1/12/Cveta-143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582" y="5441537"/>
            <a:ext cx="6044417" cy="14164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.gifer.com/2mz5.gif"/>
          <p:cNvPicPr>
            <a:picLocks noChangeAspect="1" noChangeArrowheads="1" noCrop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43483" flipH="1">
            <a:off x="8536330" y="5043087"/>
            <a:ext cx="1831487" cy="12099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pa1.narvii.com/6945/b25be97e3372b5f5bf16140a357a4f22298ca7cbr1-404-343_hq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5961">
            <a:off x="2731473" y="5303040"/>
            <a:ext cx="957105" cy="8125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sunveter.ru/uploads/posts/2018-10/1539801404_sun101.gif"/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2109">
            <a:off x="265540" y="24609"/>
            <a:ext cx="1732495" cy="17368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s://img2.freepng.ru/20180622/fzk/kisspng-flower-smiley-rafflesia-drawing-clip-art-5b2d001b1e1b26.6361613615296758031233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182"/>
          <a:stretch/>
        </p:blipFill>
        <p:spPr bwMode="auto">
          <a:xfrm>
            <a:off x="3354070" y="1858877"/>
            <a:ext cx="2381107" cy="30926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s://sun3-10.userapi.com/NpeuFiyK0kG_C7xpvTIUT62HdQ3EOt-ZlZ8Haw/aSu4CAto6Ws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366" y="2542562"/>
            <a:ext cx="2527546" cy="41149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s://clip.cookdiary.net/sites/default/files/wallpaper/daisy-clipart/412453/daisy-clipart-animated-412453-6618516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9" y="2267115"/>
            <a:ext cx="3131682" cy="41308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s://i.pinimg.com/236x/72/d4/80/72d4806aed08d833c5cd7ca7c7ff0738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093" t="12843" r="10037"/>
          <a:stretch/>
        </p:blipFill>
        <p:spPr bwMode="auto">
          <a:xfrm>
            <a:off x="8480531" y="1296538"/>
            <a:ext cx="3655789" cy="2715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11520656" y="6214396"/>
            <a:ext cx="672011" cy="65063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66D8F-ADA7-4788-AECC-C3CAF8DF92B6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9136310" y="341412"/>
            <a:ext cx="2815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6600"/>
                </a:solidFill>
              </a:rPr>
              <a:t>М. Глинка - Жаворонок</a:t>
            </a:r>
          </a:p>
        </p:txBody>
      </p:sp>
      <p:pic>
        <p:nvPicPr>
          <p:cNvPr id="4" name="М. Глинка - Жаворонок_(Audio-VK4.ru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1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16874" y="5299715"/>
            <a:ext cx="1239998" cy="12399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5" cstate="print"/>
          <a:srcRect t="9991" b="45991"/>
          <a:stretch/>
        </p:blipFill>
        <p:spPr>
          <a:xfrm>
            <a:off x="482235" y="716553"/>
            <a:ext cx="2639144" cy="11600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1228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902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artfile.me/wallpaper/06-01-2018/1920x1080/vektornaya-grafika-priroda--nature-lug-l-12895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2705" cy="68579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vatars.mds.yandex.net/get-pdb/985790/10bc1fc7-e0eb-4bb1-9314-788daa8c53f9/orig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2044">
            <a:off x="4568379" y="4867126"/>
            <a:ext cx="936325" cy="9175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wiki.vladimir.i-edu.ru/images/1/12/Cveta-143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34" y="5441538"/>
            <a:ext cx="6147582" cy="14164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://www.wiki.vladimir.i-edu.ru/images/1/12/Cveta-143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582" y="5441537"/>
            <a:ext cx="6044417" cy="14164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.gifer.com/2mz5.gif"/>
          <p:cNvPicPr>
            <a:picLocks noChangeAspect="1" noChangeArrowheads="1" noCrop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43483" flipH="1">
            <a:off x="8536330" y="5043087"/>
            <a:ext cx="1831487" cy="12099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pa1.narvii.com/6945/b25be97e3372b5f5bf16140a357a4f22298ca7cbr1-404-343_hq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5961">
            <a:off x="2731473" y="5303040"/>
            <a:ext cx="957105" cy="8125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sunveter.ru/uploads/posts/2018-10/1539801404_sun101.gif"/>
          <p:cNvPicPr>
            <a:picLocks noChangeAspect="1" noChangeArrowheads="1" noCrop="1"/>
          </p:cNvPicPr>
          <p:nvPr/>
        </p:nvPicPr>
        <p:blipFill>
          <a:blip r:embed="rId9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2109">
            <a:off x="265540" y="24609"/>
            <a:ext cx="1732495" cy="17368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s://img2.freepng.ru/20180622/fzk/kisspng-flower-smiley-rafflesia-drawing-clip-art-5b2d001b1e1b26.6361613615296758031233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182"/>
          <a:stretch/>
        </p:blipFill>
        <p:spPr bwMode="auto">
          <a:xfrm>
            <a:off x="3443213" y="1874028"/>
            <a:ext cx="2381107" cy="30926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s://sun3-10.userapi.com/NpeuFiyK0kG_C7xpvTIUT62HdQ3EOt-ZlZ8Haw/aSu4CAto6Ws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366" y="2542562"/>
            <a:ext cx="2527546" cy="41149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s://clip.cookdiary.net/sites/default/files/wallpaper/daisy-clipart/412453/daisy-clipart-animated-412453-6618516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9" y="2267115"/>
            <a:ext cx="3131682" cy="41308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s://i.pinimg.com/236x/72/d4/80/72d4806aed08d833c5cd7ca7c7ff0738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093" t="12843" r="10037"/>
          <a:stretch/>
        </p:blipFill>
        <p:spPr bwMode="auto">
          <a:xfrm>
            <a:off x="8480531" y="1296538"/>
            <a:ext cx="3655789" cy="2715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11394830" y="6214396"/>
            <a:ext cx="785365" cy="64360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66D8F-ADA7-4788-AECC-C3CAF8DF92B6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8360240" y="252058"/>
            <a:ext cx="3671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6600"/>
                </a:solidFill>
              </a:rPr>
              <a:t>Раймонд </a:t>
            </a:r>
            <a:r>
              <a:rPr lang="ru-RU" dirty="0" err="1">
                <a:solidFill>
                  <a:srgbClr val="006600"/>
                </a:solidFill>
              </a:rPr>
              <a:t>Паулс</a:t>
            </a:r>
            <a:r>
              <a:rPr lang="ru-RU" dirty="0">
                <a:solidFill>
                  <a:srgbClr val="006600"/>
                </a:solidFill>
              </a:rPr>
              <a:t> - Колыбельная</a:t>
            </a:r>
          </a:p>
        </p:txBody>
      </p:sp>
      <p:pic>
        <p:nvPicPr>
          <p:cNvPr id="4" name="Раймонд Паулс - Колыбельная (minus) +0 semiton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14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357309" y="5222453"/>
            <a:ext cx="1296743" cy="12967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1092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23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artfile.me/wallpaper/06-01-2018/1920x1080/vektornaya-grafika-priroda--nature-lug-l-12895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08" y="-109183"/>
            <a:ext cx="12222705" cy="69671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vatars.mds.yandex.net/get-pdb/985790/10bc1fc7-e0eb-4bb1-9314-788daa8c53f9/orig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2044">
            <a:off x="4375643" y="4822020"/>
            <a:ext cx="936325" cy="9175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wiki.vladimir.i-edu.ru/images/1/12/Cveta-143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1537"/>
            <a:ext cx="6147582" cy="14164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://www.wiki.vladimir.i-edu.ru/images/1/12/Cveta-143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582" y="5441537"/>
            <a:ext cx="6044417" cy="14164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.gifer.com/2mz5.gif"/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43483" flipH="1">
            <a:off x="8536330" y="5043087"/>
            <a:ext cx="1831487" cy="12099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pa1.narvii.com/6945/b25be97e3372b5f5bf16140a357a4f22298ca7cbr1-404-343_hq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5961">
            <a:off x="2731473" y="5303040"/>
            <a:ext cx="957105" cy="8125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sunveter.ru/uploads/posts/2018-10/1539801404_sun101.gif"/>
          <p:cNvPicPr>
            <a:picLocks noChangeAspect="1" noChangeArrowheads="1" noCrop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2109">
            <a:off x="265540" y="24609"/>
            <a:ext cx="1732495" cy="17368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66D8F-ADA7-4788-AECC-C3CAF8DF92B6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859018" y="377721"/>
            <a:ext cx="578555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b="1" dirty="0" smtClean="0">
                <a:solidFill>
                  <a:srgbClr val="008000"/>
                </a:solidFill>
                <a:latin typeface="Segoe Script" panose="020B0504020000000003" pitchFamily="34" charset="0"/>
              </a:rPr>
              <a:t>Молодец!</a:t>
            </a:r>
            <a:endParaRPr lang="ru-RU" sz="8800" b="1" dirty="0">
              <a:solidFill>
                <a:srgbClr val="008000"/>
              </a:solidFill>
              <a:latin typeface="Segoe Script" panose="020B0504020000000003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57400" y="1900073"/>
            <a:ext cx="3246488" cy="27875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1821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6D8C60"/>
      </a:dk2>
      <a:lt2>
        <a:srgbClr val="B1D7A1"/>
      </a:lt2>
      <a:accent1>
        <a:srgbClr val="81B992"/>
      </a:accent1>
      <a:accent2>
        <a:srgbClr val="9ABC65"/>
      </a:accent2>
      <a:accent3>
        <a:srgbClr val="BDB564"/>
      </a:accent3>
      <a:accent4>
        <a:srgbClr val="BD8964"/>
      </a:accent4>
      <a:accent5>
        <a:srgbClr val="BD6466"/>
      </a:accent5>
      <a:accent6>
        <a:srgbClr val="64A4BD"/>
      </a:accent6>
      <a:hlink>
        <a:srgbClr val="8CCC71"/>
      </a:hlink>
      <a:folHlink>
        <a:srgbClr val="A4C795"/>
      </a:folHlink>
    </a:clrScheme>
    <a:fontScheme name="Damask">
      <a:majorFont>
        <a:latin typeface="Bookman Old Style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amask" id="{F9A299A0-33D0-4E0F-9F3F-7163E3744208}" vid="{4539428D-6454-4FE6-B992-2D59F0AC2F89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TM04033921[[fn=Дамаск]]</Template>
  <TotalTime>295</TotalTime>
  <Words>97</Words>
  <Application>Microsoft Office PowerPoint</Application>
  <PresentationFormat>Произвольный</PresentationFormat>
  <Paragraphs>20</Paragraphs>
  <Slides>6</Slides>
  <Notes>3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Damask</vt:lpstr>
      <vt:lpstr>Слайд 1</vt:lpstr>
      <vt:lpstr>Слайд 2</vt:lpstr>
      <vt:lpstr>Слайд 3</vt:lpstr>
      <vt:lpstr>Слайд 4</vt:lpstr>
      <vt:lpstr>Слайд 5</vt:lpstr>
      <vt:lpstr>Слайд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НР</dc:creator>
  <cp:lastModifiedBy>МДОУ-196</cp:lastModifiedBy>
  <cp:revision>30</cp:revision>
  <dcterms:created xsi:type="dcterms:W3CDTF">2020-04-16T18:47:33Z</dcterms:created>
  <dcterms:modified xsi:type="dcterms:W3CDTF">2020-04-23T12:50:41Z</dcterms:modified>
</cp:coreProperties>
</file>